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8288000" cy="10287000"/>
  <p:notesSz cx="6858000" cy="9144000"/>
  <p:embeddedFontLst>
    <p:embeddedFont>
      <p:font typeface="Open Sans Light" panose="020B0604020202020204" charset="0"/>
      <p:regular r:id="rId4"/>
      <p:italic r:id="rId5"/>
    </p:embeddedFont>
    <p:embeddedFont>
      <p:font typeface="Open Sans" panose="020B0604020202020204" charset="0"/>
      <p:regular r:id="rId6"/>
      <p:bold r:id="rId7"/>
      <p:italic r:id="rId8"/>
      <p:boldItalic r:id="rId9"/>
    </p:embeddedFont>
    <p:embeddedFont>
      <p:font typeface="Calibri" panose="020F0502020204030204" pitchFamily="34" charset="0"/>
      <p:regular r:id="rId10"/>
      <p:bold r:id="rId11"/>
      <p:italic r:id="rId12"/>
      <p:boldItalic r:id="rId13"/>
    </p:embeddedFont>
    <p:embeddedFont>
      <p:font typeface="Quick" panose="020B060402020202020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54" y="9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6/5/2019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385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25000"/>
          </a:blip>
          <a:srcRect t="21626" r="25108" b="27975"/>
          <a:stretch>
            <a:fillRect/>
          </a:stretch>
        </p:blipFill>
        <p:spPr>
          <a:xfrm>
            <a:off x="25394" y="1645164"/>
            <a:ext cx="18262606" cy="8639196"/>
          </a:xfrm>
          <a:prstGeom prst="rect">
            <a:avLst/>
          </a:prstGeom>
        </p:spPr>
      </p:pic>
      <p:pic>
        <p:nvPicPr>
          <p:cNvPr id="3" name="Picture 3"/>
          <p:cNvPicPr>
            <a:picLocks noChangeAspect="1"/>
          </p:cNvPicPr>
          <p:nvPr/>
        </p:nvPicPr>
        <p:blipFill rotWithShape="1">
          <a:blip r:embed="rId3">
            <a:alphaModFix amt="21999"/>
          </a:blip>
          <a:srcRect r="38794" b="3975"/>
          <a:stretch/>
        </p:blipFill>
        <p:spPr>
          <a:xfrm>
            <a:off x="12669563" y="1510518"/>
            <a:ext cx="5618437" cy="8814582"/>
          </a:xfrm>
          <a:prstGeom prst="rect">
            <a:avLst/>
          </a:prstGeom>
        </p:spPr>
      </p:pic>
      <p:sp>
        <p:nvSpPr>
          <p:cNvPr id="4" name="TextBox 4"/>
          <p:cNvSpPr txBox="1"/>
          <p:nvPr/>
        </p:nvSpPr>
        <p:spPr>
          <a:xfrm>
            <a:off x="4287012" y="1815077"/>
            <a:ext cx="9713973" cy="1128514"/>
          </a:xfrm>
          <a:prstGeom prst="rect">
            <a:avLst/>
          </a:prstGeom>
        </p:spPr>
        <p:txBody>
          <a:bodyPr wrap="square" lIns="0" tIns="0" rIns="0" bIns="0" rtlCol="0" anchor="t">
            <a:spAutoFit/>
          </a:bodyPr>
          <a:lstStyle/>
          <a:p>
            <a:pPr algn="ctr">
              <a:lnSpc>
                <a:spcPts val="4428"/>
              </a:lnSpc>
            </a:pPr>
            <a:r>
              <a:rPr lang="en-US" sz="5400" b="1" i="0" spc="539" dirty="0">
                <a:solidFill>
                  <a:srgbClr val="FFA175"/>
                </a:solidFill>
                <a:latin typeface="Open Sans"/>
              </a:rPr>
              <a:t>I SEE YOUR SUFFERING. </a:t>
            </a:r>
          </a:p>
          <a:p>
            <a:pPr algn="ctr">
              <a:lnSpc>
                <a:spcPts val="4427"/>
              </a:lnSpc>
            </a:pPr>
            <a:r>
              <a:rPr lang="en-US" sz="5400" b="1" i="0" spc="539" dirty="0">
                <a:solidFill>
                  <a:srgbClr val="FFA175"/>
                </a:solidFill>
                <a:latin typeface="Open Sans"/>
              </a:rPr>
              <a:t>YOU ARE MY SISTER.</a:t>
            </a:r>
          </a:p>
        </p:txBody>
      </p:sp>
      <p:sp>
        <p:nvSpPr>
          <p:cNvPr id="5" name="TextBox 5"/>
          <p:cNvSpPr txBox="1"/>
          <p:nvPr/>
        </p:nvSpPr>
        <p:spPr>
          <a:xfrm>
            <a:off x="2580905" y="240336"/>
            <a:ext cx="13126189" cy="1700553"/>
          </a:xfrm>
          <a:prstGeom prst="rect">
            <a:avLst/>
          </a:prstGeom>
        </p:spPr>
        <p:txBody>
          <a:bodyPr lIns="0" tIns="0" rIns="0" bIns="0" rtlCol="0" anchor="t">
            <a:spAutoFit/>
          </a:bodyPr>
          <a:lstStyle/>
          <a:p>
            <a:pPr algn="ctr">
              <a:lnSpc>
                <a:spcPts val="11760"/>
              </a:lnSpc>
            </a:pPr>
            <a:r>
              <a:rPr lang="en-US" sz="12000" b="1" i="0" dirty="0">
                <a:solidFill>
                  <a:srgbClr val="FFA175"/>
                </a:solidFill>
                <a:latin typeface="Quick"/>
              </a:rPr>
              <a:t>I SEE YOU.</a:t>
            </a:r>
          </a:p>
        </p:txBody>
      </p:sp>
      <p:sp>
        <p:nvSpPr>
          <p:cNvPr id="6" name="TextBox 6"/>
          <p:cNvSpPr txBox="1"/>
          <p:nvPr/>
        </p:nvSpPr>
        <p:spPr>
          <a:xfrm>
            <a:off x="225160" y="2939078"/>
            <a:ext cx="16538840" cy="6771084"/>
          </a:xfrm>
          <a:prstGeom prst="rect">
            <a:avLst/>
          </a:prstGeom>
        </p:spPr>
        <p:txBody>
          <a:bodyPr wrap="square" lIns="0" tIns="0" rIns="0" bIns="0" rtlCol="0" anchor="t">
            <a:spAutoFit/>
          </a:bodyPr>
          <a:lstStyle/>
          <a:p>
            <a:pPr>
              <a:lnSpc>
                <a:spcPts val="4759"/>
              </a:lnSpc>
            </a:pPr>
            <a:r>
              <a:rPr lang="en-US" sz="3400" b="0" i="0" spc="170" dirty="0">
                <a:solidFill>
                  <a:srgbClr val="FFFFFF"/>
                </a:solidFill>
                <a:latin typeface="Open Sans Light"/>
              </a:rPr>
              <a:t>Christian women around the world are doubly at risk of persecution because of their faith and gender. </a:t>
            </a:r>
            <a:r>
              <a:rPr lang="en-US" sz="3400" b="0" i="0" spc="170" dirty="0" smtClean="0">
                <a:solidFill>
                  <a:srgbClr val="FFFFFF"/>
                </a:solidFill>
                <a:latin typeface="Open Sans Light"/>
              </a:rPr>
              <a:t>But </a:t>
            </a:r>
            <a:r>
              <a:rPr lang="en-US" sz="3400" b="0" i="0" spc="170" dirty="0">
                <a:solidFill>
                  <a:srgbClr val="FFFFFF"/>
                </a:solidFill>
                <a:latin typeface="Open Sans Light"/>
              </a:rPr>
              <a:t>the form of persecution experienced by Christian women often go unseen. House arrest happens behind closed doors, and the shame associated with forced marriage and sexual abuse mean that these crimes go unreported.</a:t>
            </a:r>
          </a:p>
          <a:p>
            <a:pPr>
              <a:lnSpc>
                <a:spcPts val="4759"/>
              </a:lnSpc>
            </a:pPr>
            <a:r>
              <a:rPr lang="en-US" sz="3400" b="0" i="0" spc="170" dirty="0">
                <a:solidFill>
                  <a:srgbClr val="FFFFFF"/>
                </a:solidFill>
                <a:latin typeface="Open Sans Light"/>
              </a:rPr>
              <a:t>We, the worldwide family of God, cannot allow the persecution facing our sisters to go unseen and ignored. Open doors has launched the </a:t>
            </a:r>
            <a:r>
              <a:rPr lang="en-US" sz="3400" b="1" spc="170" dirty="0">
                <a:solidFill>
                  <a:srgbClr val="FFA175"/>
                </a:solidFill>
                <a:latin typeface="Open Sans Light"/>
              </a:rPr>
              <a:t>See. Change.</a:t>
            </a:r>
            <a:r>
              <a:rPr lang="en-US" sz="3400" b="1" spc="170" dirty="0">
                <a:solidFill>
                  <a:srgbClr val="FFFFFF"/>
                </a:solidFill>
                <a:latin typeface="Open Sans Light"/>
              </a:rPr>
              <a:t> </a:t>
            </a:r>
            <a:r>
              <a:rPr lang="en-US" sz="3400" b="0" i="0" spc="170" dirty="0">
                <a:solidFill>
                  <a:srgbClr val="FFFFFF"/>
                </a:solidFill>
                <a:latin typeface="Open Sans Light"/>
              </a:rPr>
              <a:t>campaign to restore women's hope, dignity and identity. Our vision is that every women who is persecuted for her faith and gender is seen, valued and empowered to reach her God-given potential. You can help make that vision a reality with you long-term support, prayers and actions.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385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30000"/>
          </a:blip>
          <a:srcRect l="11475" r="73397" b="39727"/>
          <a:stretch>
            <a:fillRect/>
          </a:stretch>
        </p:blipFill>
        <p:spPr>
          <a:xfrm>
            <a:off x="0" y="0"/>
            <a:ext cx="4312862" cy="10287000"/>
          </a:xfrm>
          <a:prstGeom prst="rect">
            <a:avLst/>
          </a:prstGeom>
        </p:spPr>
      </p:pic>
      <p:sp>
        <p:nvSpPr>
          <p:cNvPr id="3" name="AutoShape 3"/>
          <p:cNvSpPr/>
          <p:nvPr/>
        </p:nvSpPr>
        <p:spPr>
          <a:xfrm>
            <a:off x="4743447" y="2835333"/>
            <a:ext cx="13194304" cy="7218183"/>
          </a:xfrm>
          <a:prstGeom prst="rect">
            <a:avLst/>
          </a:prstGeom>
          <a:solidFill>
            <a:srgbClr val="FFA175">
              <a:alpha val="69803"/>
            </a:srgbClr>
          </a:solidFill>
        </p:spPr>
      </p:sp>
      <p:sp>
        <p:nvSpPr>
          <p:cNvPr id="4" name="TextBox 4"/>
          <p:cNvSpPr txBox="1"/>
          <p:nvPr/>
        </p:nvSpPr>
        <p:spPr>
          <a:xfrm>
            <a:off x="5803166" y="728568"/>
            <a:ext cx="11074867" cy="1854488"/>
          </a:xfrm>
          <a:prstGeom prst="rect">
            <a:avLst/>
          </a:prstGeom>
        </p:spPr>
        <p:txBody>
          <a:bodyPr lIns="0" tIns="0" rIns="0" bIns="0" rtlCol="0" anchor="t">
            <a:spAutoFit/>
          </a:bodyPr>
          <a:lstStyle/>
          <a:p>
            <a:pPr>
              <a:lnSpc>
                <a:spcPts val="13320"/>
              </a:lnSpc>
            </a:pPr>
            <a:r>
              <a:rPr lang="en-US" sz="12000" b="1" i="0" dirty="0">
                <a:solidFill>
                  <a:srgbClr val="FFA175"/>
                </a:solidFill>
                <a:latin typeface="Quick"/>
              </a:rPr>
              <a:t>I HEAR YOU.</a:t>
            </a:r>
          </a:p>
        </p:txBody>
      </p:sp>
      <p:grpSp>
        <p:nvGrpSpPr>
          <p:cNvPr id="5" name="Group 5"/>
          <p:cNvGrpSpPr/>
          <p:nvPr/>
        </p:nvGrpSpPr>
        <p:grpSpPr>
          <a:xfrm>
            <a:off x="6918784" y="4462480"/>
            <a:ext cx="8843631" cy="3963889"/>
            <a:chOff x="0" y="0"/>
            <a:chExt cx="11791507" cy="5285185"/>
          </a:xfrm>
        </p:grpSpPr>
        <p:sp>
          <p:nvSpPr>
            <p:cNvPr id="6" name="TextBox 6"/>
            <p:cNvSpPr txBox="1"/>
            <p:nvPr/>
          </p:nvSpPr>
          <p:spPr>
            <a:xfrm>
              <a:off x="0" y="-66675"/>
              <a:ext cx="11791507" cy="1222919"/>
            </a:xfrm>
            <a:prstGeom prst="rect">
              <a:avLst/>
            </a:prstGeom>
          </p:spPr>
          <p:txBody>
            <a:bodyPr lIns="0" tIns="0" rIns="0" bIns="0" rtlCol="0" anchor="t">
              <a:spAutoFit/>
            </a:bodyPr>
            <a:lstStyle/>
            <a:p>
              <a:pPr>
                <a:lnSpc>
                  <a:spcPts val="7573"/>
                </a:lnSpc>
              </a:pPr>
              <a:r>
                <a:rPr lang="en-US" sz="5737" b="1" i="0" spc="344" dirty="0">
                  <a:solidFill>
                    <a:srgbClr val="543855"/>
                  </a:solidFill>
                  <a:latin typeface="Open Sans"/>
                </a:rPr>
                <a:t>ALL:</a:t>
              </a:r>
            </a:p>
          </p:txBody>
        </p:sp>
        <p:sp>
          <p:nvSpPr>
            <p:cNvPr id="7" name="TextBox 7"/>
            <p:cNvSpPr txBox="1"/>
            <p:nvPr/>
          </p:nvSpPr>
          <p:spPr>
            <a:xfrm>
              <a:off x="0" y="1768534"/>
              <a:ext cx="11791507" cy="3516651"/>
            </a:xfrm>
            <a:prstGeom prst="rect">
              <a:avLst/>
            </a:prstGeom>
          </p:spPr>
          <p:txBody>
            <a:bodyPr lIns="0" tIns="0" rIns="0" bIns="0" rtlCol="0" anchor="t">
              <a:spAutoFit/>
            </a:bodyPr>
            <a:lstStyle/>
            <a:p>
              <a:pPr>
                <a:lnSpc>
                  <a:spcPts val="7199"/>
                </a:lnSpc>
              </a:pPr>
              <a:r>
                <a:rPr lang="en-US" sz="4799" b="0" i="0" spc="47" dirty="0">
                  <a:solidFill>
                    <a:srgbClr val="543855"/>
                  </a:solidFill>
                  <a:latin typeface="Open Sans Light"/>
                </a:rPr>
                <a:t>I respond with my support and my prayers, knowing that God hears us too.</a:t>
              </a:r>
            </a:p>
          </p:txBody>
        </p:sp>
      </p:grpSp>
      <p:pic>
        <p:nvPicPr>
          <p:cNvPr id="8" name="Picture 8"/>
          <p:cNvPicPr>
            <a:picLocks noChangeAspect="1"/>
          </p:cNvPicPr>
          <p:nvPr/>
        </p:nvPicPr>
        <p:blipFill>
          <a:blip r:embed="rId3">
            <a:alphaModFix amt="40000"/>
          </a:blip>
          <a:srcRect/>
          <a:stretch>
            <a:fillRect/>
          </a:stretch>
        </p:blipFill>
        <p:spPr>
          <a:xfrm>
            <a:off x="359289" y="3188516"/>
            <a:ext cx="3909967" cy="390996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100</Words>
  <Application>Microsoft Office PowerPoint</Application>
  <PresentationFormat>Custom</PresentationFormat>
  <Paragraphs>8</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Open Sans Light</vt:lpstr>
      <vt:lpstr>Open Sans</vt:lpstr>
      <vt:lpstr>Calibri</vt:lpstr>
      <vt:lpstr>Arial</vt:lpstr>
      <vt:lpstr>Quick</vt:lpstr>
      <vt:lpstr>Office Theme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SEE YOU.</dc:title>
  <cp:lastModifiedBy>Parish Office</cp:lastModifiedBy>
  <cp:revision>2</cp:revision>
  <dcterms:created xsi:type="dcterms:W3CDTF">2006-08-16T00:00:00Z</dcterms:created>
  <dcterms:modified xsi:type="dcterms:W3CDTF">2019-06-05T11:34:21Z</dcterms:modified>
  <dc:identifier>DADb-GETl7o</dc:identifier>
</cp:coreProperties>
</file>